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hau Philomene" charset="1" panose="02000806040000020003"/>
      <p:regular r:id="rId15"/>
    </p:embeddedFont>
    <p:embeddedFont>
      <p:font typeface="HK Modular" charset="1" panose="000008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" charset="1" panose="00000500000000000000"/>
      <p:regular r:id="rId18"/>
    </p:embeddedFont>
    <p:embeddedFont>
      <p:font typeface="Magz" charset="1" panose="02000503000000000000"/>
      <p:regular r:id="rId19"/>
    </p:embeddedFont>
    <p:embeddedFont>
      <p:font typeface="Academy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58679" y="5752723"/>
            <a:ext cx="8992417" cy="9347806"/>
          </a:xfrm>
          <a:custGeom>
            <a:avLst/>
            <a:gdLst/>
            <a:ahLst/>
            <a:cxnLst/>
            <a:rect r="r" b="b" t="t" l="l"/>
            <a:pathLst>
              <a:path h="9347806" w="8992417">
                <a:moveTo>
                  <a:pt x="0" y="0"/>
                </a:moveTo>
                <a:lnTo>
                  <a:pt x="8992416" y="0"/>
                </a:lnTo>
                <a:lnTo>
                  <a:pt x="8992416" y="9347805"/>
                </a:lnTo>
                <a:lnTo>
                  <a:pt x="0" y="9347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85850"/>
            <a:ext cx="348652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28700" y="9323187"/>
            <a:ext cx="348652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3772773" y="9239250"/>
            <a:ext cx="348652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72773" y="1066800"/>
            <a:ext cx="348652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7278350" y="1031675"/>
            <a:ext cx="0" cy="348652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7297400" y="5752723"/>
            <a:ext cx="0" cy="348652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047750" y="5862260"/>
            <a:ext cx="0" cy="348652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047750" y="1028700"/>
            <a:ext cx="0" cy="348652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6823746" y="1899098"/>
            <a:ext cx="0" cy="150310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6804696" y="7088804"/>
            <a:ext cx="0" cy="150310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898068" y="1899098"/>
            <a:ext cx="0" cy="150310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917118" y="7088804"/>
            <a:ext cx="0" cy="150310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5320641" y="8572859"/>
            <a:ext cx="150310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5320641" y="1880048"/>
            <a:ext cx="150310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898068" y="1860998"/>
            <a:ext cx="150310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898068" y="8553809"/>
            <a:ext cx="150310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2524281" y="1467940"/>
            <a:ext cx="12803883" cy="7209694"/>
          </a:xfrm>
          <a:custGeom>
            <a:avLst/>
            <a:gdLst/>
            <a:ahLst/>
            <a:cxnLst/>
            <a:rect r="r" b="b" t="t" l="l"/>
            <a:pathLst>
              <a:path h="7209694" w="12803883">
                <a:moveTo>
                  <a:pt x="0" y="0"/>
                </a:moveTo>
                <a:lnTo>
                  <a:pt x="12803883" y="0"/>
                </a:lnTo>
                <a:lnTo>
                  <a:pt x="12803883" y="7209694"/>
                </a:lnTo>
                <a:lnTo>
                  <a:pt x="0" y="7209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579519" y="7443920"/>
            <a:ext cx="10479572" cy="1147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4"/>
              </a:lnSpc>
            </a:pPr>
            <a:r>
              <a:rPr lang="en-US" sz="3693">
                <a:solidFill>
                  <a:srgbClr val="E0F6FE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ANALISIS DE CIBERSEGURIDAD EN INDIA</a:t>
            </a:r>
          </a:p>
          <a:p>
            <a:pPr algn="ctr">
              <a:lnSpc>
                <a:spcPts val="2954"/>
              </a:lnSpc>
            </a:pPr>
            <a:r>
              <a:rPr lang="en-US" sz="3693">
                <a:solidFill>
                  <a:srgbClr val="C9EFFC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(2015–2024)</a:t>
            </a:r>
          </a:p>
          <a:p>
            <a:pPr algn="ctr">
              <a:lnSpc>
                <a:spcPts val="2954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-155147" y="2343833"/>
            <a:ext cx="17658220" cy="360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3"/>
              </a:lnSpc>
            </a:pPr>
            <a:r>
              <a:rPr lang="en-US" sz="8716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¿PROTEGE EL </a:t>
            </a:r>
          </a:p>
          <a:p>
            <a:pPr algn="ctr">
              <a:lnSpc>
                <a:spcPts val="6973"/>
              </a:lnSpc>
            </a:pPr>
            <a:r>
              <a:rPr lang="en-US" sz="8716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DESARROLLO DIGITAL </a:t>
            </a:r>
          </a:p>
          <a:p>
            <a:pPr algn="ctr">
              <a:lnSpc>
                <a:spcPts val="6973"/>
              </a:lnSpc>
              <a:spcBef>
                <a:spcPct val="0"/>
              </a:spcBef>
            </a:pPr>
            <a:r>
              <a:rPr lang="en-US" sz="8716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FRENTE A LAS BRECHAS DE SEGURIDAD?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28681" y="8704442"/>
            <a:ext cx="558745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RAQUEL LIMPO MARTÍNEZ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56229">
            <a:off x="16821942" y="-2245099"/>
            <a:ext cx="6738528" cy="5985320"/>
          </a:xfrm>
          <a:custGeom>
            <a:avLst/>
            <a:gdLst/>
            <a:ahLst/>
            <a:cxnLst/>
            <a:rect r="r" b="b" t="t" l="l"/>
            <a:pathLst>
              <a:path h="5985320" w="6738528">
                <a:moveTo>
                  <a:pt x="0" y="0"/>
                </a:moveTo>
                <a:lnTo>
                  <a:pt x="6738528" y="0"/>
                </a:lnTo>
                <a:lnTo>
                  <a:pt x="6738528" y="5985320"/>
                </a:lnTo>
                <a:lnTo>
                  <a:pt x="0" y="5985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584615">
            <a:off x="-2671580" y="-1455354"/>
            <a:ext cx="5587084" cy="4962580"/>
          </a:xfrm>
          <a:custGeom>
            <a:avLst/>
            <a:gdLst/>
            <a:ahLst/>
            <a:cxnLst/>
            <a:rect r="r" b="b" t="t" l="l"/>
            <a:pathLst>
              <a:path h="4962580" w="5587084">
                <a:moveTo>
                  <a:pt x="0" y="0"/>
                </a:moveTo>
                <a:lnTo>
                  <a:pt x="5587084" y="0"/>
                </a:lnTo>
                <a:lnTo>
                  <a:pt x="5587084" y="4962580"/>
                </a:lnTo>
                <a:lnTo>
                  <a:pt x="0" y="4962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05931">
            <a:off x="13300938" y="4644956"/>
            <a:ext cx="7916724" cy="8229600"/>
          </a:xfrm>
          <a:custGeom>
            <a:avLst/>
            <a:gdLst/>
            <a:ahLst/>
            <a:cxnLst/>
            <a:rect r="r" b="b" t="t" l="l"/>
            <a:pathLst>
              <a:path h="8229600" w="7916724">
                <a:moveTo>
                  <a:pt x="0" y="0"/>
                </a:moveTo>
                <a:lnTo>
                  <a:pt x="7916724" y="0"/>
                </a:lnTo>
                <a:lnTo>
                  <a:pt x="79167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 flipV="true">
            <a:off x="3949025" y="6006467"/>
            <a:ext cx="12971336" cy="52787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92124" y="4972984"/>
            <a:ext cx="3884722" cy="3884722"/>
          </a:xfrm>
          <a:custGeom>
            <a:avLst/>
            <a:gdLst/>
            <a:ahLst/>
            <a:cxnLst/>
            <a:rect r="r" b="b" t="t" l="l"/>
            <a:pathLst>
              <a:path h="3884722" w="3884722">
                <a:moveTo>
                  <a:pt x="0" y="0"/>
                </a:moveTo>
                <a:lnTo>
                  <a:pt x="3884722" y="0"/>
                </a:lnTo>
                <a:lnTo>
                  <a:pt x="3884722" y="3884722"/>
                </a:lnTo>
                <a:lnTo>
                  <a:pt x="0" y="38847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 flipV="true">
            <a:off x="4327375" y="7070281"/>
            <a:ext cx="8297213" cy="59945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 flipV="true">
            <a:off x="3846768" y="8205674"/>
            <a:ext cx="12796515" cy="52787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302068" y="4432233"/>
            <a:ext cx="4873106" cy="4966223"/>
          </a:xfrm>
          <a:custGeom>
            <a:avLst/>
            <a:gdLst/>
            <a:ahLst/>
            <a:cxnLst/>
            <a:rect r="r" b="b" t="t" l="l"/>
            <a:pathLst>
              <a:path h="4966223" w="4873106">
                <a:moveTo>
                  <a:pt x="0" y="0"/>
                </a:moveTo>
                <a:lnTo>
                  <a:pt x="4873106" y="0"/>
                </a:lnTo>
                <a:lnTo>
                  <a:pt x="4873106" y="4966223"/>
                </a:lnTo>
                <a:lnTo>
                  <a:pt x="0" y="49662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3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91784" y="1256300"/>
            <a:ext cx="15928577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56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¿CÓMO SE MIDE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65338" y="2417080"/>
            <a:ext cx="14201092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b="true" sz="5600">
                <a:solidFill>
                  <a:srgbClr val="A0E0F4"/>
                </a:solidFill>
                <a:latin typeface="HK Modular"/>
                <a:ea typeface="HK Modular"/>
                <a:cs typeface="HK Modular"/>
                <a:sym typeface="HK Modular"/>
              </a:rPr>
              <a:t>LA CIBERSEGURIDAD?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53417" y="6236525"/>
            <a:ext cx="4966944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GCI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(Global Security Index)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38622" y="7371919"/>
            <a:ext cx="6085966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DDL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(Digital Development Level 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81131" y="8435733"/>
            <a:ext cx="6562151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CEI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(Cybersecurity Exposure Index)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48802" y="6792289"/>
            <a:ext cx="4668204" cy="5593709"/>
          </a:xfrm>
          <a:custGeom>
            <a:avLst/>
            <a:gdLst/>
            <a:ahLst/>
            <a:cxnLst/>
            <a:rect r="r" b="b" t="t" l="l"/>
            <a:pathLst>
              <a:path h="5593709" w="4668204">
                <a:moveTo>
                  <a:pt x="0" y="0"/>
                </a:moveTo>
                <a:lnTo>
                  <a:pt x="4668204" y="0"/>
                </a:lnTo>
                <a:lnTo>
                  <a:pt x="4668204" y="5593709"/>
                </a:lnTo>
                <a:lnTo>
                  <a:pt x="0" y="5593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1833" y="0"/>
            <a:ext cx="5486400" cy="8229600"/>
          </a:xfrm>
          <a:custGeom>
            <a:avLst/>
            <a:gdLst/>
            <a:ahLst/>
            <a:cxnLst/>
            <a:rect r="r" b="b" t="t" l="l"/>
            <a:pathLst>
              <a:path h="8229600" w="5486400">
                <a:moveTo>
                  <a:pt x="0" y="0"/>
                </a:moveTo>
                <a:lnTo>
                  <a:pt x="5486400" y="0"/>
                </a:lnTo>
                <a:lnTo>
                  <a:pt x="5486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95907" y="2667294"/>
            <a:ext cx="14931106" cy="895866"/>
          </a:xfrm>
          <a:custGeom>
            <a:avLst/>
            <a:gdLst/>
            <a:ahLst/>
            <a:cxnLst/>
            <a:rect r="r" b="b" t="t" l="l"/>
            <a:pathLst>
              <a:path h="895866" w="14931106">
                <a:moveTo>
                  <a:pt x="0" y="0"/>
                </a:moveTo>
                <a:lnTo>
                  <a:pt x="14931105" y="0"/>
                </a:lnTo>
                <a:lnTo>
                  <a:pt x="14931105" y="895866"/>
                </a:lnTo>
                <a:lnTo>
                  <a:pt x="0" y="8958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69332" y="4465919"/>
            <a:ext cx="5749335" cy="2213133"/>
          </a:xfrm>
          <a:custGeom>
            <a:avLst/>
            <a:gdLst/>
            <a:ahLst/>
            <a:cxnLst/>
            <a:rect r="r" b="b" t="t" l="l"/>
            <a:pathLst>
              <a:path h="2213133" w="5749335">
                <a:moveTo>
                  <a:pt x="0" y="0"/>
                </a:moveTo>
                <a:lnTo>
                  <a:pt x="5749336" y="0"/>
                </a:lnTo>
                <a:lnTo>
                  <a:pt x="5749336" y="2213133"/>
                </a:lnTo>
                <a:lnTo>
                  <a:pt x="0" y="22131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9265" y="617286"/>
            <a:ext cx="16307747" cy="9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1"/>
              </a:lnSpc>
            </a:pPr>
            <a:r>
              <a:rPr lang="en-US" sz="4664">
                <a:solidFill>
                  <a:srgbClr val="E0F6FE"/>
                </a:solidFill>
                <a:latin typeface="HK Modular"/>
                <a:ea typeface="HK Modular"/>
                <a:cs typeface="HK Modular"/>
                <a:sym typeface="HK Modular"/>
              </a:rPr>
              <a:t>INTRODUCCIÓN A LA SITUACIÓN DE </a:t>
            </a:r>
          </a:p>
          <a:p>
            <a:pPr algn="ctr">
              <a:lnSpc>
                <a:spcPts val="3731"/>
              </a:lnSpc>
              <a:spcBef>
                <a:spcPct val="0"/>
              </a:spcBef>
            </a:pPr>
            <a:r>
              <a:rPr lang="en-US" sz="4664">
                <a:solidFill>
                  <a:srgbClr val="E0F6FE"/>
                </a:solidFill>
                <a:latin typeface="HK Modular"/>
                <a:ea typeface="HK Modular"/>
                <a:cs typeface="HK Modular"/>
                <a:sym typeface="HK Modular"/>
              </a:rPr>
              <a:t>INDIA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94137" y="7641077"/>
            <a:ext cx="12099727" cy="1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India ha digitalizado rápidamente gracias al programa Digital India.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Sin embargo, su preparación cibernética ha sido insuficiente.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Las brechas crecieron masivamente entre 2015 y 2022.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56229">
            <a:off x="14367777" y="-685902"/>
            <a:ext cx="6738528" cy="5985320"/>
          </a:xfrm>
          <a:custGeom>
            <a:avLst/>
            <a:gdLst/>
            <a:ahLst/>
            <a:cxnLst/>
            <a:rect r="r" b="b" t="t" l="l"/>
            <a:pathLst>
              <a:path h="5985320" w="6738528">
                <a:moveTo>
                  <a:pt x="0" y="0"/>
                </a:moveTo>
                <a:lnTo>
                  <a:pt x="6738528" y="0"/>
                </a:lnTo>
                <a:lnTo>
                  <a:pt x="6738528" y="5985319"/>
                </a:lnTo>
                <a:lnTo>
                  <a:pt x="0" y="5985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584615">
            <a:off x="-2671580" y="-1455354"/>
            <a:ext cx="5587084" cy="4962580"/>
          </a:xfrm>
          <a:custGeom>
            <a:avLst/>
            <a:gdLst/>
            <a:ahLst/>
            <a:cxnLst/>
            <a:rect r="r" b="b" t="t" l="l"/>
            <a:pathLst>
              <a:path h="4962580" w="5587084">
                <a:moveTo>
                  <a:pt x="0" y="0"/>
                </a:moveTo>
                <a:lnTo>
                  <a:pt x="5587084" y="0"/>
                </a:lnTo>
                <a:lnTo>
                  <a:pt x="5587084" y="4962580"/>
                </a:lnTo>
                <a:lnTo>
                  <a:pt x="0" y="4962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05931">
            <a:off x="-2929662" y="4901948"/>
            <a:ext cx="7916724" cy="8229600"/>
          </a:xfrm>
          <a:custGeom>
            <a:avLst/>
            <a:gdLst/>
            <a:ahLst/>
            <a:cxnLst/>
            <a:rect r="r" b="b" t="t" l="l"/>
            <a:pathLst>
              <a:path h="8229600" w="7916724">
                <a:moveTo>
                  <a:pt x="0" y="0"/>
                </a:moveTo>
                <a:lnTo>
                  <a:pt x="7916724" y="0"/>
                </a:lnTo>
                <a:lnTo>
                  <a:pt x="79167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7993" y="1095606"/>
            <a:ext cx="16903534" cy="8768708"/>
          </a:xfrm>
          <a:custGeom>
            <a:avLst/>
            <a:gdLst/>
            <a:ahLst/>
            <a:cxnLst/>
            <a:rect r="r" b="b" t="t" l="l"/>
            <a:pathLst>
              <a:path h="8768708" w="16903534">
                <a:moveTo>
                  <a:pt x="0" y="0"/>
                </a:moveTo>
                <a:lnTo>
                  <a:pt x="16903533" y="0"/>
                </a:lnTo>
                <a:lnTo>
                  <a:pt x="16903533" y="8768708"/>
                </a:lnTo>
                <a:lnTo>
                  <a:pt x="0" y="87687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07118" y="415752"/>
            <a:ext cx="13873764" cy="67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1"/>
              </a:lnSpc>
            </a:pPr>
            <a:r>
              <a:rPr lang="en-US" sz="5526">
                <a:solidFill>
                  <a:srgbClr val="FFFFFF"/>
                </a:solidFill>
                <a:latin typeface="Magz"/>
                <a:ea typeface="Magz"/>
                <a:cs typeface="Magz"/>
                <a:sym typeface="Magz"/>
              </a:rPr>
              <a:t>EVOLUCIÓN DE LAS BRECHAS DE SEGURIDAD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05931">
            <a:off x="-2655605" y="5557164"/>
            <a:ext cx="7916724" cy="8229600"/>
          </a:xfrm>
          <a:custGeom>
            <a:avLst/>
            <a:gdLst/>
            <a:ahLst/>
            <a:cxnLst/>
            <a:rect r="r" b="b" t="t" l="l"/>
            <a:pathLst>
              <a:path h="8229600" w="7916724">
                <a:moveTo>
                  <a:pt x="0" y="0"/>
                </a:moveTo>
                <a:lnTo>
                  <a:pt x="7916724" y="0"/>
                </a:lnTo>
                <a:lnTo>
                  <a:pt x="79167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069373">
            <a:off x="14159778" y="-1245070"/>
            <a:ext cx="4632618" cy="4114800"/>
          </a:xfrm>
          <a:custGeom>
            <a:avLst/>
            <a:gdLst/>
            <a:ahLst/>
            <a:cxnLst/>
            <a:rect r="r" b="b" t="t" l="l"/>
            <a:pathLst>
              <a:path h="4114800" w="4632618">
                <a:moveTo>
                  <a:pt x="0" y="0"/>
                </a:moveTo>
                <a:lnTo>
                  <a:pt x="4632618" y="0"/>
                </a:lnTo>
                <a:lnTo>
                  <a:pt x="4632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629044"/>
            <a:ext cx="4565478" cy="3884807"/>
          </a:xfrm>
          <a:custGeom>
            <a:avLst/>
            <a:gdLst/>
            <a:ahLst/>
            <a:cxnLst/>
            <a:rect r="r" b="b" t="t" l="l"/>
            <a:pathLst>
              <a:path h="3884807" w="4565478">
                <a:moveTo>
                  <a:pt x="0" y="0"/>
                </a:moveTo>
                <a:lnTo>
                  <a:pt x="4565478" y="0"/>
                </a:lnTo>
                <a:lnTo>
                  <a:pt x="4565478" y="3884807"/>
                </a:lnTo>
                <a:lnTo>
                  <a:pt x="0" y="38848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460496"/>
            <a:ext cx="15650117" cy="4792848"/>
          </a:xfrm>
          <a:custGeom>
            <a:avLst/>
            <a:gdLst/>
            <a:ahLst/>
            <a:cxnLst/>
            <a:rect r="r" b="b" t="t" l="l"/>
            <a:pathLst>
              <a:path h="4792848" w="15650117">
                <a:moveTo>
                  <a:pt x="0" y="0"/>
                </a:moveTo>
                <a:lnTo>
                  <a:pt x="15650117" y="0"/>
                </a:lnTo>
                <a:lnTo>
                  <a:pt x="15650117" y="4792848"/>
                </a:lnTo>
                <a:lnTo>
                  <a:pt x="0" y="47928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46877" y="7929442"/>
            <a:ext cx="12797964" cy="1188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1"/>
              </a:lnSpc>
            </a:pPr>
            <a:r>
              <a:rPr lang="en-US" sz="3329">
                <a:solidFill>
                  <a:srgbClr val="84A9F3"/>
                </a:solidFill>
                <a:latin typeface="Poppins"/>
                <a:ea typeface="Poppins"/>
                <a:cs typeface="Poppins"/>
                <a:sym typeface="Poppins"/>
              </a:rPr>
              <a:t>• IT, Banca y Gobierno los sectores más atacados</a:t>
            </a:r>
          </a:p>
          <a:p>
            <a:pPr algn="l">
              <a:lnSpc>
                <a:spcPts val="4661"/>
              </a:lnSpc>
            </a:pPr>
            <a:r>
              <a:rPr lang="en-US" sz="3329">
                <a:solidFill>
                  <a:srgbClr val="84A9F3"/>
                </a:solidFill>
                <a:latin typeface="Poppins"/>
                <a:ea typeface="Poppins"/>
                <a:cs typeface="Poppins"/>
                <a:sym typeface="Poppins"/>
              </a:rPr>
              <a:t>•  Sectores críticos con defensas aún inmaduras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438" y="480060"/>
            <a:ext cx="15391929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b="true" sz="4800">
                <a:solidFill>
                  <a:srgbClr val="A0E0F4"/>
                </a:solidFill>
                <a:latin typeface="HK Modular"/>
                <a:ea typeface="HK Modular"/>
                <a:cs typeface="HK Modular"/>
                <a:sym typeface="HK Modular"/>
              </a:rPr>
              <a:t>¿QUÉ SECTORES ECONÓMICOS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348447"/>
            <a:ext cx="14088528" cy="497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5"/>
              </a:lnSpc>
              <a:spcBef>
                <a:spcPct val="0"/>
              </a:spcBef>
            </a:pPr>
            <a:r>
              <a:rPr lang="en-US" b="true" sz="4294">
                <a:solidFill>
                  <a:srgbClr val="3853A1"/>
                </a:solidFill>
                <a:latin typeface="HK Modular"/>
                <a:ea typeface="HK Modular"/>
                <a:cs typeface="HK Modular"/>
                <a:sym typeface="HK Modular"/>
              </a:rPr>
              <a:t> SUFREN MÁS LOS CIBERATAQUES?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79571">
            <a:off x="-1764122" y="-761131"/>
            <a:ext cx="4632618" cy="4114800"/>
          </a:xfrm>
          <a:custGeom>
            <a:avLst/>
            <a:gdLst/>
            <a:ahLst/>
            <a:cxnLst/>
            <a:rect r="r" b="b" t="t" l="l"/>
            <a:pathLst>
              <a:path h="4114800" w="4632618">
                <a:moveTo>
                  <a:pt x="0" y="0"/>
                </a:moveTo>
                <a:lnTo>
                  <a:pt x="4632617" y="0"/>
                </a:lnTo>
                <a:lnTo>
                  <a:pt x="46326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33302">
            <a:off x="12766020" y="6327257"/>
            <a:ext cx="7916724" cy="8229600"/>
          </a:xfrm>
          <a:custGeom>
            <a:avLst/>
            <a:gdLst/>
            <a:ahLst/>
            <a:cxnLst/>
            <a:rect r="r" b="b" t="t" l="l"/>
            <a:pathLst>
              <a:path h="8229600" w="7916724">
                <a:moveTo>
                  <a:pt x="0" y="0"/>
                </a:moveTo>
                <a:lnTo>
                  <a:pt x="7916723" y="0"/>
                </a:lnTo>
                <a:lnTo>
                  <a:pt x="79167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44500" y="9453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8576" y="320548"/>
            <a:ext cx="15850578" cy="1470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9"/>
              </a:lnSpc>
            </a:pPr>
            <a:r>
              <a:rPr lang="en-US" b="true" sz="5465" spc="153">
                <a:solidFill>
                  <a:srgbClr val="E9E9E9"/>
                </a:solidFill>
                <a:latin typeface="HK Modular"/>
                <a:ea typeface="HK Modular"/>
                <a:cs typeface="HK Modular"/>
                <a:sym typeface="HK Modular"/>
              </a:rPr>
              <a:t>CONTEXTO POLÍTICO Y TECNOLÓGICO POR PERIODOS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0529" y="2788220"/>
            <a:ext cx="15762238" cy="145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C9EFFC"/>
                </a:solidFill>
                <a:latin typeface="HK Modular"/>
                <a:ea typeface="HK Modular"/>
                <a:cs typeface="HK Modular"/>
                <a:sym typeface="HK Modular"/>
              </a:rPr>
              <a:t>2015–2016: D</a:t>
            </a:r>
            <a:r>
              <a:rPr lang="en-US" sz="2699">
                <a:solidFill>
                  <a:srgbClr val="C9EFFC"/>
                </a:solidFill>
                <a:latin typeface="HK Modular"/>
                <a:ea typeface="HK Modular"/>
                <a:cs typeface="HK Modular"/>
                <a:sym typeface="HK Modular"/>
              </a:rPr>
              <a:t>igital India, pagos móviles, sin ley de datos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30529" y="4583529"/>
            <a:ext cx="1336223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C9EFFC"/>
                </a:solidFill>
                <a:latin typeface="HK Modular"/>
                <a:ea typeface="HK Modular"/>
                <a:cs typeface="HK Modular"/>
                <a:sym typeface="HK Modular"/>
              </a:rPr>
              <a:t>2017-18 Ciberataques, tensiones con Pakistán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0529" y="5722478"/>
            <a:ext cx="1462816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C9EFFC"/>
                </a:solidFill>
                <a:latin typeface="HK Modular"/>
                <a:ea typeface="HK Modular"/>
                <a:cs typeface="HK Modular"/>
                <a:sym typeface="HK Modular"/>
              </a:rPr>
              <a:t>2019–2020: Pand</a:t>
            </a:r>
            <a:r>
              <a:rPr lang="en-US" sz="2799">
                <a:solidFill>
                  <a:srgbClr val="C9EFFC"/>
                </a:solidFill>
                <a:latin typeface="HK Modular"/>
                <a:ea typeface="HK Modular"/>
                <a:cs typeface="HK Modular"/>
                <a:sym typeface="HK Modular"/>
              </a:rPr>
              <a:t>emia, phishing, sabotaje eléctrico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0529" y="7523339"/>
            <a:ext cx="16957471" cy="143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C9EFFC"/>
                </a:solidFill>
                <a:latin typeface="HK Modular"/>
                <a:ea typeface="HK Modular"/>
                <a:cs typeface="HK Modular"/>
                <a:sym typeface="HK Modular"/>
              </a:rPr>
              <a:t>2021–2024: CERT-In </a:t>
            </a:r>
            <a:r>
              <a:rPr lang="en-US" sz="2699">
                <a:solidFill>
                  <a:srgbClr val="C9EFFC"/>
                </a:solidFill>
                <a:latin typeface="HK Modular"/>
                <a:ea typeface="HK Modular"/>
                <a:cs typeface="HK Modular"/>
                <a:sym typeface="HK Modular"/>
              </a:rPr>
              <a:t>reformado, ataques sobre vacunas, probación de la DPDP Act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932179" y="3337211"/>
            <a:ext cx="14205146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India masificó los pagos móviles y la id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entidad digital lo que terminó con un ciberatraco a un banco , apagones, hackeos a Sanidad y Seguridad...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70825" y="5057775"/>
            <a:ext cx="14737705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 conflictos con China y Pakistán se trasladan al ciberespacio. Se prohíben apps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32179" y="6270483"/>
            <a:ext cx="16355821" cy="1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uevas exigencias a CERT-In. Intentos de espionaje sobre vacunas. Alta actividad de ransomware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870825" y="8475839"/>
            <a:ext cx="16417175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 aprueba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Ley de Protección de Datos Personales  y  el primer Centro Nacional de Coordinación Cibernética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069373">
            <a:off x="15369270" y="-1286632"/>
            <a:ext cx="4632618" cy="4114800"/>
          </a:xfrm>
          <a:custGeom>
            <a:avLst/>
            <a:gdLst/>
            <a:ahLst/>
            <a:cxnLst/>
            <a:rect r="r" b="b" t="t" l="l"/>
            <a:pathLst>
              <a:path h="4114800" w="4632618">
                <a:moveTo>
                  <a:pt x="0" y="0"/>
                </a:moveTo>
                <a:lnTo>
                  <a:pt x="4632618" y="0"/>
                </a:lnTo>
                <a:lnTo>
                  <a:pt x="4632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8558" y="7777156"/>
            <a:ext cx="2318183" cy="2509844"/>
          </a:xfrm>
          <a:custGeom>
            <a:avLst/>
            <a:gdLst/>
            <a:ahLst/>
            <a:cxnLst/>
            <a:rect r="r" b="b" t="t" l="l"/>
            <a:pathLst>
              <a:path h="2509844" w="2318183">
                <a:moveTo>
                  <a:pt x="0" y="0"/>
                </a:moveTo>
                <a:lnTo>
                  <a:pt x="2318184" y="0"/>
                </a:lnTo>
                <a:lnTo>
                  <a:pt x="2318184" y="2509844"/>
                </a:lnTo>
                <a:lnTo>
                  <a:pt x="0" y="2509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3903" y="1190450"/>
            <a:ext cx="16884147" cy="7686338"/>
          </a:xfrm>
          <a:custGeom>
            <a:avLst/>
            <a:gdLst/>
            <a:ahLst/>
            <a:cxnLst/>
            <a:rect r="r" b="b" t="t" l="l"/>
            <a:pathLst>
              <a:path h="7686338" w="16884147">
                <a:moveTo>
                  <a:pt x="0" y="0"/>
                </a:moveTo>
                <a:lnTo>
                  <a:pt x="16884147" y="0"/>
                </a:lnTo>
                <a:lnTo>
                  <a:pt x="16884147" y="7686337"/>
                </a:lnTo>
                <a:lnTo>
                  <a:pt x="0" y="76863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84" t="-931" r="-302" b="-146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5314" y="260350"/>
            <a:ext cx="15991533" cy="85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9"/>
              </a:lnSpc>
              <a:spcBef>
                <a:spcPct val="0"/>
              </a:spcBef>
            </a:pPr>
            <a:r>
              <a:rPr lang="en-US" sz="6399">
                <a:solidFill>
                  <a:srgbClr val="84A9F3"/>
                </a:solidFill>
                <a:latin typeface="Academy"/>
                <a:ea typeface="Academy"/>
                <a:cs typeface="Academy"/>
                <a:sym typeface="Academy"/>
              </a:rPr>
              <a:t>IMPACTO ECONÓMICO Y SOCIAL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00612" y="9160735"/>
            <a:ext cx="889640" cy="42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8"/>
              </a:lnSpc>
              <a:spcBef>
                <a:spcPct val="0"/>
              </a:spcBef>
            </a:pPr>
            <a:r>
              <a:rPr lang="en-US" sz="2384">
                <a:solidFill>
                  <a:srgbClr val="14249E"/>
                </a:solidFill>
                <a:latin typeface="Poppins"/>
                <a:ea typeface="Poppins"/>
                <a:cs typeface="Poppins"/>
                <a:sym typeface="Poppins"/>
              </a:rPr>
              <a:t>2.4x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069373">
            <a:off x="-1125285" y="-1028700"/>
            <a:ext cx="4632618" cy="4114800"/>
          </a:xfrm>
          <a:custGeom>
            <a:avLst/>
            <a:gdLst/>
            <a:ahLst/>
            <a:cxnLst/>
            <a:rect r="r" b="b" t="t" l="l"/>
            <a:pathLst>
              <a:path h="4114800" w="4632618">
                <a:moveTo>
                  <a:pt x="0" y="0"/>
                </a:moveTo>
                <a:lnTo>
                  <a:pt x="4632617" y="0"/>
                </a:lnTo>
                <a:lnTo>
                  <a:pt x="46326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88305" y="131522"/>
            <a:ext cx="1973473" cy="1202024"/>
          </a:xfrm>
          <a:custGeom>
            <a:avLst/>
            <a:gdLst/>
            <a:ahLst/>
            <a:cxnLst/>
            <a:rect r="r" b="b" t="t" l="l"/>
            <a:pathLst>
              <a:path h="1202024" w="1973473">
                <a:moveTo>
                  <a:pt x="0" y="0"/>
                </a:moveTo>
                <a:lnTo>
                  <a:pt x="1973473" y="0"/>
                </a:lnTo>
                <a:lnTo>
                  <a:pt x="1973473" y="1202025"/>
                </a:lnTo>
                <a:lnTo>
                  <a:pt x="0" y="12020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2525" y="2007675"/>
            <a:ext cx="14953937" cy="8182035"/>
          </a:xfrm>
          <a:custGeom>
            <a:avLst/>
            <a:gdLst/>
            <a:ahLst/>
            <a:cxnLst/>
            <a:rect r="r" b="b" t="t" l="l"/>
            <a:pathLst>
              <a:path h="8182035" w="14953937">
                <a:moveTo>
                  <a:pt x="0" y="0"/>
                </a:moveTo>
                <a:lnTo>
                  <a:pt x="14953937" y="0"/>
                </a:lnTo>
                <a:lnTo>
                  <a:pt x="14953937" y="8182036"/>
                </a:lnTo>
                <a:lnTo>
                  <a:pt x="0" y="81820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95" t="-690" r="-264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19444" y="445771"/>
            <a:ext cx="16305191" cy="582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  <a:spcBef>
                <a:spcPct val="0"/>
              </a:spcBef>
            </a:pPr>
            <a:r>
              <a:rPr lang="en-US" b="true" sz="5099">
                <a:solidFill>
                  <a:srgbClr val="3853A1"/>
                </a:solidFill>
                <a:latin typeface="HK Modular"/>
                <a:ea typeface="HK Modular"/>
                <a:cs typeface="HK Modular"/>
                <a:sym typeface="HK Modular"/>
              </a:rPr>
              <a:t> INVERSIÓN EN TIC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37144" y="1354358"/>
            <a:ext cx="13322156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4199">
                <a:solidFill>
                  <a:srgbClr val="A0E0F4"/>
                </a:solidFill>
                <a:latin typeface="HK Modular"/>
                <a:ea typeface="HK Modular"/>
                <a:cs typeface="HK Modular"/>
                <a:sym typeface="HK Modular"/>
              </a:rPr>
              <a:t>VS. PÉRDIDAS POR CIBERATAQUES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0771" y="499428"/>
            <a:ext cx="15640331" cy="1080605"/>
          </a:xfrm>
          <a:custGeom>
            <a:avLst/>
            <a:gdLst/>
            <a:ahLst/>
            <a:cxnLst/>
            <a:rect r="r" b="b" t="t" l="l"/>
            <a:pathLst>
              <a:path h="1080605" w="15640331">
                <a:moveTo>
                  <a:pt x="0" y="0"/>
                </a:moveTo>
                <a:lnTo>
                  <a:pt x="15640331" y="0"/>
                </a:lnTo>
                <a:lnTo>
                  <a:pt x="15640331" y="1080604"/>
                </a:lnTo>
                <a:lnTo>
                  <a:pt x="0" y="108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77033" y="7505653"/>
            <a:ext cx="7315200" cy="353249"/>
          </a:xfrm>
          <a:custGeom>
            <a:avLst/>
            <a:gdLst/>
            <a:ahLst/>
            <a:cxnLst/>
            <a:rect r="r" b="b" t="t" l="l"/>
            <a:pathLst>
              <a:path h="353249" w="7315200">
                <a:moveTo>
                  <a:pt x="0" y="0"/>
                </a:moveTo>
                <a:lnTo>
                  <a:pt x="7315200" y="0"/>
                </a:lnTo>
                <a:lnTo>
                  <a:pt x="7315200" y="353249"/>
                </a:lnTo>
                <a:lnTo>
                  <a:pt x="0" y="3532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57289" y="850822"/>
            <a:ext cx="10898971" cy="86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4"/>
              </a:lnSpc>
            </a:pPr>
            <a:r>
              <a:rPr lang="en-US" b="true" sz="6200">
                <a:solidFill>
                  <a:srgbClr val="C9EFFC"/>
                </a:solidFill>
                <a:latin typeface="HK Modular"/>
                <a:ea typeface="HK Modular"/>
                <a:cs typeface="HK Modular"/>
                <a:sym typeface="HK Modular"/>
              </a:rPr>
              <a:t>RECOMENDACIONES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4111239">
            <a:off x="5129648" y="7141329"/>
            <a:ext cx="7630528" cy="7932094"/>
          </a:xfrm>
          <a:custGeom>
            <a:avLst/>
            <a:gdLst/>
            <a:ahLst/>
            <a:cxnLst/>
            <a:rect r="r" b="b" t="t" l="l"/>
            <a:pathLst>
              <a:path h="7932094" w="7630528">
                <a:moveTo>
                  <a:pt x="0" y="0"/>
                </a:moveTo>
                <a:lnTo>
                  <a:pt x="7630528" y="0"/>
                </a:lnTo>
                <a:lnTo>
                  <a:pt x="7630528" y="7932094"/>
                </a:lnTo>
                <a:lnTo>
                  <a:pt x="0" y="79320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36306" y="8401827"/>
            <a:ext cx="11201846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BFEFE"/>
                </a:solidFill>
                <a:latin typeface="Poppins"/>
                <a:ea typeface="Poppins"/>
                <a:cs typeface="Poppins"/>
                <a:sym typeface="Poppins"/>
              </a:rPr>
              <a:t>El desarrollo digital es la autopista. La ciberseguridad, el airbag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81611" y="2159645"/>
            <a:ext cx="12733479" cy="482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86831" indent="-493416" lvl="1">
              <a:lnSpc>
                <a:spcPts val="6399"/>
              </a:lnSpc>
              <a:buFont typeface="Arial"/>
              <a:buChar char="•"/>
            </a:pPr>
            <a:r>
              <a:rPr lang="en-US" sz="4570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Aplicar estándares obligatorios de desarrollo seguro.</a:t>
            </a:r>
          </a:p>
          <a:p>
            <a:pPr algn="l" marL="986831" indent="-493416" lvl="1">
              <a:lnSpc>
                <a:spcPts val="6399"/>
              </a:lnSpc>
              <a:buFont typeface="Arial"/>
              <a:buChar char="•"/>
            </a:pPr>
            <a:r>
              <a:rPr lang="en-US" sz="4570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Fortalecer la cibereducación nacional.</a:t>
            </a:r>
          </a:p>
          <a:p>
            <a:pPr algn="l" marL="986831" indent="-493416" lvl="1">
              <a:lnSpc>
                <a:spcPts val="6399"/>
              </a:lnSpc>
              <a:buFont typeface="Arial"/>
              <a:buChar char="•"/>
            </a:pPr>
            <a:r>
              <a:rPr lang="en-US" sz="4570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Implementar protección avanzada en IT y banca.</a:t>
            </a:r>
          </a:p>
          <a:p>
            <a:pPr algn="l" marL="986831" indent="-493416" lvl="1">
              <a:lnSpc>
                <a:spcPts val="6399"/>
              </a:lnSpc>
              <a:buFont typeface="Arial"/>
              <a:buChar char="•"/>
            </a:pPr>
            <a:r>
              <a:rPr lang="en-US" sz="4570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Crear planes de ayuda técnica para sanidad y educación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DAGlewckMgU</dc:identifier>
  <dcterms:modified xsi:type="dcterms:W3CDTF">2011-08-01T06:04:30Z</dcterms:modified>
  <cp:revision>1</cp:revision>
  <dc:title>India ciberseguridad</dc:title>
</cp:coreProperties>
</file>